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8" r:id="rId2"/>
    <p:sldId id="267" r:id="rId3"/>
    <p:sldId id="33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3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79B4EC-9EC3-1A22-20DB-B1F5E77A8A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3CC5F7-2AD0-2A1C-5BF9-893DE6DAC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384C8A-F1BA-71C5-8EA6-42AAAA1C3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D03664-5435-1CA5-21D2-F4B0E048C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604EF5-6A1E-1708-2BA9-C50036CEB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249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D232EB-E8ED-6EE5-1824-B4BA82EAE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C2DCEE3-FF22-2186-885D-43B925250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9C8EB7-51F8-98E7-3932-19BC89C6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45F9F8-E021-CA81-2462-DC26384B8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D6CC47-8E7E-7591-0BC1-2841624C4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993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0E52765-F362-999A-0B39-1FDFF227A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D092F58-A857-DC06-D404-510E4704E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9C2FC2C-7DD7-3DDE-6290-2AAD02D46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01B7F2-A94D-6A20-56E1-2FE222E40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D24948-C47F-50CF-FDEB-077E17E22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52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8482D5-964B-D895-9238-A6267B0AB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74D626-4041-41C7-2767-C15A76A8E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44768E-25CE-F51F-7C80-74F4D89FD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1A0C78-6395-EE05-D91C-E8898EC12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80E731-80AC-F5C3-BA61-167FCD2EB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710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913417-F802-A23F-4DF7-3AEADB9EE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3E961C-E482-3F9C-E9AE-453B1DAF5D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CF0536-0E45-7A10-D8D8-BCEE586C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97113AF-83EC-87AA-D5FC-457E89746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D60E53-760C-A67C-F9A8-7738489C7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06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C65F4-75E5-04BD-4875-02185ACA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80AE20-BF14-F930-98E2-636327F370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8D7913-FDCB-07BB-0F88-97F3C9C20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B90D351-9FED-4D12-1F90-5D0F669F5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E6E30E-E2CF-17ED-9120-249447EED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92A9386-97C1-B0B8-95F5-CED3265A6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936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7B186-6908-B1A5-676C-4A0D8072C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22A2DA-1295-4EC8-F1E4-8F295827D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879932-4878-BEBB-9ED0-5F5DE1E0D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CD6754E-32B6-08CE-753F-9CCC230BDB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D58FB6B-DA30-9A40-C8A1-EE7EED685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6753BFA-7EF7-5B4F-CDF9-674354228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691312F-7196-B9C6-3A2C-C0D9AA50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DBDE97C-0D73-AD20-AF13-80AF72F8E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182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9641C-D522-B072-67B9-93906066E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C7FB432-9174-F8A3-A8DA-DBA8EBC8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EA0B709-3E93-1433-A76E-04B0EE79C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B300B09-0F32-4887-114A-577767689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297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1280155-12A9-0528-9A99-CBA3D239A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4C59C77-E379-F7E5-3EBF-9D99CFDA2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0FB914D-14C3-ABE2-923E-3A0DDDA1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999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E762B0-4629-C2CF-2BF7-F92146555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C82EEC-4131-5637-E9F3-1D3E6DBEE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BD5F73A-050B-B4D1-F4A3-E8A7D830C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4AD7B30-C94F-2849-A87D-84D8608A2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515923-93EF-007D-4B2E-D993807CB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508C632-D42A-1A28-0ECE-7566F73B5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9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25AB0E-D139-4285-5F91-C45327177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0EF389F-F623-28E7-34C9-5D19DDD41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B3A9B7E-3A9C-FFE7-32B0-99B4DE4C34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0F46A2-0B04-44A8-9390-AB563041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3FA12B-9371-AB7F-94A2-E6AAD98A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35D751-03DB-C6E4-2204-06488CB80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0378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EEF8DC6-E5D2-BC88-26A9-33E598967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607CAA9-C536-1F2C-0D5F-F211333B4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166F48-AFC9-B5CA-E51A-601796335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1A275-C4F0-4394-B300-919761FC7BB4}" type="datetimeFigureOut">
              <a:rPr lang="nl-NL" smtClean="0"/>
              <a:t>18-1-2024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BCEA7E-8E33-BFF9-82F8-49BF7B5C5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86B0CB-826A-EC8D-A3E1-B758B84C9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7BD07-5B1D-42A9-A61F-5081DD7EB1C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856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3E97FD-F540-5697-5F04-340CCAC65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>Afspraken over werken met de AVE-methodiek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639CB7-2F8A-B5E2-14AB-9C16D64AD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/>
              <a:t>De politie in District Groningen werkt met de AVE-methodiek. Bij voorkomende casussen kijken we intern en met partners    welke AVE categorie het betreft en wie er regie heeft.</a:t>
            </a:r>
          </a:p>
          <a:p>
            <a:pPr marL="514350" indent="-514350">
              <a:buAutoNum type="arabicPeriod"/>
            </a:pPr>
            <a:r>
              <a:rPr lang="nl-NL" dirty="0"/>
              <a:t>Bij mensen met onbegrepen gedrag en een veiligheidsrisico maken we een AOP </a:t>
            </a:r>
            <a:r>
              <a:rPr lang="nl-NL" sz="1900" dirty="0"/>
              <a:t>(J10) </a:t>
            </a:r>
            <a:r>
              <a:rPr lang="nl-NL" dirty="0"/>
              <a:t>en een AOL </a:t>
            </a:r>
            <a:r>
              <a:rPr lang="nl-NL" sz="1900" dirty="0"/>
              <a:t>(J11) </a:t>
            </a:r>
            <a:r>
              <a:rPr lang="nl-NL" dirty="0"/>
              <a:t>op.</a:t>
            </a:r>
          </a:p>
          <a:p>
            <a:pPr marL="514350" indent="-514350">
              <a:buAutoNum type="arabicPeriod"/>
            </a:pPr>
            <a:r>
              <a:rPr lang="nl-NL" dirty="0"/>
              <a:t>Daarin zetten we de gegevens van de casusregisseur (naam/organisatie/tel.nr.), procesregisseur en naast betrokkene.</a:t>
            </a:r>
          </a:p>
          <a:p>
            <a:pPr marL="514350" indent="-514350">
              <a:buAutoNum type="arabicPeriod"/>
            </a:pPr>
            <a:r>
              <a:rPr lang="nl-NL" dirty="0"/>
              <a:t>Het OC/RTIC kan deze gegevens meegeven in de melding, zodat een casus eerder naar de juiste organisatie/regisseur kan.</a:t>
            </a:r>
          </a:p>
          <a:p>
            <a:pPr marL="514350" indent="-514350">
              <a:buAutoNum type="arabicPeriod"/>
            </a:pPr>
            <a:endParaRPr lang="nl-NL" dirty="0"/>
          </a:p>
          <a:p>
            <a:pPr marL="514350" indent="-514350">
              <a:buAutoNum type="arabicPeriod"/>
            </a:pPr>
            <a:r>
              <a:rPr lang="nl-NL" dirty="0"/>
              <a:t>Daarnaast stimuleren we de collega’s uit ons BT zoveel mogelijk de i28 op te maken.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C8064D0-7C59-BCB6-D198-444FCCABB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00800"/>
            <a:ext cx="12192000" cy="457200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2D758F22-D560-A7DA-AEAD-E1263953D61E}"/>
              </a:ext>
            </a:extLst>
          </p:cNvPr>
          <p:cNvSpPr txBox="1"/>
          <p:nvPr/>
        </p:nvSpPr>
        <p:spPr>
          <a:xfrm>
            <a:off x="0" y="6046857"/>
            <a:ext cx="302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4CC52ABB-3769-7A15-3D16-04C204DFA6E3}"/>
              </a:ext>
            </a:extLst>
          </p:cNvPr>
          <p:cNvSpPr txBox="1"/>
          <p:nvPr/>
        </p:nvSpPr>
        <p:spPr>
          <a:xfrm>
            <a:off x="6528034" y="2299331"/>
            <a:ext cx="302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987846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8061E5CE-15EC-4291-C32C-1DDF3B5636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6674" y="1"/>
            <a:ext cx="12258674" cy="687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12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12EC2C29-5F48-7445-B61D-665C04724DC6}"/>
              </a:ext>
            </a:extLst>
          </p:cNvPr>
          <p:cNvGraphicFramePr>
            <a:graphicFrameLocks noGrp="1"/>
          </p:cNvGraphicFramePr>
          <p:nvPr/>
        </p:nvGraphicFramePr>
        <p:xfrm>
          <a:off x="-8389" y="2"/>
          <a:ext cx="12200389" cy="6769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8308">
                  <a:extLst>
                    <a:ext uri="{9D8B030D-6E8A-4147-A177-3AD203B41FA5}">
                      <a16:colId xmlns:a16="http://schemas.microsoft.com/office/drawing/2014/main" val="755444007"/>
                    </a:ext>
                  </a:extLst>
                </a:gridCol>
                <a:gridCol w="3338819">
                  <a:extLst>
                    <a:ext uri="{9D8B030D-6E8A-4147-A177-3AD203B41FA5}">
                      <a16:colId xmlns:a16="http://schemas.microsoft.com/office/drawing/2014/main" val="910086897"/>
                    </a:ext>
                  </a:extLst>
                </a:gridCol>
                <a:gridCol w="3296716">
                  <a:extLst>
                    <a:ext uri="{9D8B030D-6E8A-4147-A177-3AD203B41FA5}">
                      <a16:colId xmlns:a16="http://schemas.microsoft.com/office/drawing/2014/main" val="698671080"/>
                    </a:ext>
                  </a:extLst>
                </a:gridCol>
                <a:gridCol w="3056546">
                  <a:extLst>
                    <a:ext uri="{9D8B030D-6E8A-4147-A177-3AD203B41FA5}">
                      <a16:colId xmlns:a16="http://schemas.microsoft.com/office/drawing/2014/main" val="3242320860"/>
                    </a:ext>
                  </a:extLst>
                </a:gridCol>
              </a:tblGrid>
              <a:tr h="37011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000104"/>
                          </a:solidFill>
                        </a:rPr>
                        <a:t> AVE 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000104"/>
                          </a:solidFill>
                        </a:rPr>
                        <a:t>AVE 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000104"/>
                          </a:solidFill>
                        </a:rPr>
                        <a:t>AVE 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rgbClr val="000104"/>
                          </a:solidFill>
                        </a:rPr>
                        <a:t>AVE 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6638"/>
                  </a:ext>
                </a:extLst>
              </a:tr>
              <a:tr h="1449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Problemen worden voorkomen door preventie en tijdig gesignaleerd als ze zich voordoen. </a:t>
                      </a:r>
                      <a:b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nl-NL" sz="1100" kern="1200" dirty="0">
                        <a:solidFill>
                          <a:srgbClr val="00010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Enkelvoudige vragen worden opgepakt door professional.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Een inwoner/ huishouden heeft te maken met (complexe) problematiek op meerdere leefgebieden. Soms is sprake van veiligheidsproblematiek.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kern="1200" dirty="0">
                        <a:solidFill>
                          <a:srgbClr val="000104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 is deskundigheid en inzet van verschillende organisaties nodig. Samen wordt een plan gemaakt en uitgevoerd. 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Zeer complexe </a:t>
                      </a:r>
                      <a:r>
                        <a:rPr lang="nl-NL" sz="1100" kern="1200" dirty="0" err="1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domeinoverstijgende</a:t>
                      </a: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problematiek. Samenwerking is niet effectief of stagneert. De veiligheid is in   gevaar. 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het Zorg- en Veiligheidshuis kan informatie worden gedeeld, risico’s ingeschat, procesregie toegevoegd en een plan gemaakt.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kern="1200" dirty="0">
                          <a:solidFill>
                            <a:srgbClr val="00010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 escalatie. Dreiging maat- schappelijke onrust. Mogelijke aandacht media. </a:t>
                      </a:r>
                    </a:p>
                    <a:p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616012"/>
                  </a:ext>
                </a:extLst>
              </a:tr>
              <a:tr h="246739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Rol politie (als van toepassing): 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/>
                      </a:r>
                      <a:br>
                        <a:rPr lang="nl-NL" sz="1100" dirty="0">
                          <a:solidFill>
                            <a:srgbClr val="000104"/>
                          </a:solidFill>
                        </a:rPr>
                      </a:b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Inbreng expertise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(Vroeg)signaleren aan de hand van politiemeldingen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 mogelijk opschaling nodig naar AVE-2 (altijd in combinatie met inbreng van andere organisaties) </a:t>
                      </a:r>
                    </a:p>
                  </a:txBody>
                  <a:tcPr>
                    <a:solidFill>
                      <a:srgbClr val="00B05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Rol politie (als van toepassing):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Bij veiligheidsproblematiek: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Inbreng expertise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(Vroeg)signaleren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 er is meer aan de hand, mogelijk opschalen AVE-3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(Vroeg)signaleren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 op basis van informatie lijkt afschalen mogelijk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Uitvoeren interventies vanuit de politietaak,  passend in de PGA / het gezamenlijk afgesproken plan.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Inzet politie kan gericht zijn op de persoon/ het gezin maar ook op de omgeving/ wijk.</a:t>
                      </a:r>
                    </a:p>
                  </a:txBody>
                  <a:tcPr>
                    <a:solidFill>
                      <a:srgbClr val="FFC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Rol politie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Inbreng expertise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(Vroeg)signaleren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 er is meer aan de hand, mogelijk opschalen AVE-4 (Vroeg)signaleren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 op basis van informatie lijkt afschalen mogelijk</a:t>
                      </a: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Uitvoeren interventies vanuit de politietaak,  passend in de PGA/ het gezamenlijk afgesproken plan.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Inzet politie kan gericht zijn op de persoon/ het gezin maar ook op de omgeving/ wijk.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Soms ondersteunt politie andere professionals bij veilig uitvoeren taak</a:t>
                      </a: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Rol politie</a:t>
                      </a:r>
                    </a:p>
                    <a:p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Inbreng expertise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Signaleren 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 op basis van informatie lijkt </a:t>
                      </a:r>
                      <a:r>
                        <a:rPr lang="nl-NL" sz="1100" dirty="0" err="1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afschaling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  <a:sym typeface="Wingdings" panose="05000000000000000000" pitchFamily="2" charset="2"/>
                        </a:rPr>
                        <a:t> mogelijk</a:t>
                      </a: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Uitvoeren interventies vanuit de politietaak,  passend in de PGA/ het gezamenlijk afgesproken plan.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Inzet politie kan gericht zijn op de persoon/ het gezin maar ook op de omgeving/ wijk.</a:t>
                      </a: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820256"/>
                  </a:ext>
                </a:extLst>
              </a:tr>
              <a:tr h="1110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Betrokkene vanuit politie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Meestal Wijkagent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OE GGP met portefeuille personen met onbegrepen gedrag (neemt deel aan overleg)</a:t>
                      </a:r>
                    </a:p>
                  </a:txBody>
                  <a:tcPr>
                    <a:solidFill>
                      <a:srgbClr val="00B05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Betrokkene vanuit de politie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Meestal Wijkagent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OE GGP met portefeuille personen met onbegrepen gedrag</a:t>
                      </a:r>
                    </a:p>
                  </a:txBody>
                  <a:tcPr>
                    <a:solidFill>
                      <a:srgbClr val="FFC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Betrokkene vanuit de politie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Meestal Wijkagent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OE GGP met portefeuille personen met </a:t>
                      </a:r>
                      <a:r>
                        <a:rPr lang="nl-NL" sz="1100">
                          <a:solidFill>
                            <a:srgbClr val="000104"/>
                          </a:solidFill>
                        </a:rPr>
                        <a:t>onbegrepen bedrag</a:t>
                      </a: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Betrokkene vanuit de politie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Teamchef of Sectorhoofd</a:t>
                      </a:r>
                    </a:p>
                    <a:p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799617"/>
                  </a:ext>
                </a:extLst>
              </a:tr>
              <a:tr h="1110327">
                <a:tc>
                  <a:txBody>
                    <a:bodyPr/>
                    <a:lstStyle/>
                    <a:p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Overlegvormen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‘</a:t>
                      </a:r>
                      <a:r>
                        <a:rPr lang="nl-NL" sz="1100" dirty="0" err="1">
                          <a:solidFill>
                            <a:srgbClr val="000104"/>
                          </a:solidFill>
                        </a:rPr>
                        <a:t>Vroegsignaleringsoverleg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’ of lokaal OGGZ-overleg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Lokaal Operationeel Veiligheidsoverleg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Casusoverleg/ MDO</a:t>
                      </a:r>
                    </a:p>
                  </a:txBody>
                  <a:tcPr>
                    <a:solidFill>
                      <a:srgbClr val="00B05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Overlegvormen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‘</a:t>
                      </a:r>
                      <a:r>
                        <a:rPr lang="nl-NL" sz="1100">
                          <a:solidFill>
                            <a:srgbClr val="000104"/>
                          </a:solidFill>
                        </a:rPr>
                        <a:t>Vroegsignaleringsoverleg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’ of lokaal OGGZ-overleg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Lokaal Operationeel Veiligheidsoverleg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Casusoverleg/ MDO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Soms TVO (ZVH kan adviseren)</a:t>
                      </a:r>
                    </a:p>
                  </a:txBody>
                  <a:tcPr>
                    <a:solidFill>
                      <a:srgbClr val="FFC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Overlegvormen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Meestal casus-/maatwerkoverleg in ZVH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Soms TVO (ZVH adviseert)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nl-NL" sz="1100" dirty="0">
                        <a:solidFill>
                          <a:srgbClr val="000104"/>
                        </a:solidFill>
                      </a:endParaRP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1" dirty="0">
                          <a:solidFill>
                            <a:srgbClr val="000104"/>
                          </a:solidFill>
                        </a:rPr>
                        <a:t>Overlegvormen</a:t>
                      </a: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- Driehoek (of Vierhoek)</a:t>
                      </a: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761735"/>
                  </a:ext>
                </a:extLst>
              </a:tr>
              <a:tr h="262161">
                <a:tc>
                  <a:txBody>
                    <a:bodyPr/>
                    <a:lstStyle/>
                    <a:p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NB: politie is nooit casusregisseur. </a:t>
                      </a:r>
                    </a:p>
                  </a:txBody>
                  <a:tcPr>
                    <a:solidFill>
                      <a:srgbClr val="00B05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NB: politie is nooit casusregisseur. </a:t>
                      </a:r>
                    </a:p>
                  </a:txBody>
                  <a:tcPr>
                    <a:solidFill>
                      <a:srgbClr val="FFC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NB: politie is nooit casusregisseur. </a:t>
                      </a: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dirty="0">
                          <a:solidFill>
                            <a:srgbClr val="000104"/>
                          </a:solidFill>
                        </a:rPr>
                        <a:t>NB: politie is nooit casusregisseur. </a:t>
                      </a:r>
                    </a:p>
                  </a:txBody>
                  <a:tcPr>
                    <a:solidFill>
                      <a:srgbClr val="FF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64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20581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Breedbeeld</PresentationFormat>
  <Paragraphs>76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Kantoorthema</vt:lpstr>
      <vt:lpstr> Afspraken over werken met de AVE-methodiek </vt:lpstr>
      <vt:lpstr>PowerPoint-presentatie</vt:lpstr>
      <vt:lpstr>PowerPoint-presentatie</vt:lpstr>
    </vt:vector>
  </TitlesOfParts>
  <Company>Nationale Politie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Afspraken over werken met de AVE-methodiek</dc:title>
  <dc:creator>Bos, Harm (H.)</dc:creator>
  <cp:lastModifiedBy>STRIJ</cp:lastModifiedBy>
  <cp:revision>3</cp:revision>
  <dcterms:created xsi:type="dcterms:W3CDTF">2023-09-28T12:35:46Z</dcterms:created>
  <dcterms:modified xsi:type="dcterms:W3CDTF">2024-01-18T13:14:28Z</dcterms:modified>
</cp:coreProperties>
</file>